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Playfair Displ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layfairDisplay-regular.fntdata"/><Relationship Id="rId43" Type="http://schemas.openxmlformats.org/officeDocument/2006/relationships/slide" Target="slides/slide37.xml"/><Relationship Id="rId46" Type="http://schemas.openxmlformats.org/officeDocument/2006/relationships/font" Target="fonts/PlayfairDisplay-italic.fntdata"/><Relationship Id="rId45" Type="http://schemas.openxmlformats.org/officeDocument/2006/relationships/font" Target="fonts/PlayfairDisplay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regular.fntdata"/><Relationship Id="rId47" Type="http://schemas.openxmlformats.org/officeDocument/2006/relationships/font" Target="fonts/PlayfairDisplay-boldItalic.fntdata"/><Relationship Id="rId49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0a9ce8bb7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60a9ce8bb7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0a9ce8bb7_2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60a9ce8bb7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0a9ce8bb7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60a9ce8bb7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0a9ce8bb7_2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60a9ce8bb7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0a9ce8bb7_2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60a9ce8bb7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60a9ce8bb7_2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60a9ce8bb7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0a9ce8bb7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260a9ce8bb7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0a9ce8bb7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60a9ce8bb7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0a9ce8bb7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260a9ce8bb7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0a9ce8bb7_2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260a9ce8bb7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0a9ce8bb7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260a9ce8bb7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0a9ce8bb7_2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60a9ce8bb7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0a9ce8bb7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60a9ce8bb7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0a9ce8bb7_2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260a9ce8bb7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0a9ce8bb7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60a9ce8bb7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0a9ce8bb7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60a9ce8bb7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0a9ce8bb7_2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60a9ce8bb7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60a9ce8bb7_2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60a9ce8bb7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0a9ce8bb7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60a9ce8bb7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60a9ce8bb7_2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60a9ce8bb7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0a9ce8bb7_2_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60a9ce8bb7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60a9ce8bb7_2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60a9ce8bb7_2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0a9ce8bb7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60a9ce8bb7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60a9ce8bb7_2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60a9ce8bb7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60a9ce8bb7_2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60a9ce8bb7_2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0a9ce8bb7_2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60a9ce8bb7_2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0a9ce8bb7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60a9ce8bb7_2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0a9ce8bb7_2_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260a9ce8bb7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0a9ce8bb7_2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60a9ce8bb7_2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60a9ce8bb7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60a9ce8bb7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60a9ce8bb7_2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260a9ce8bb7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0a9ce8bb7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60a9ce8bb7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60a9ce8bb7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60a9ce8bb7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0a9ce8bb7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60a9ce8bb7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0a9ce8bb7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60a9ce8bb7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60a9ce8bb7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60a9ce8bb7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0a9ce8bb7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260a9ce8bb7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2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st.github.com/JiaDians/804d073ed001d35182b3e2be8dc7c6e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azaPsXwm-RfwijKBgflguLk9XiiaAGWg/view" TargetMode="External"/><Relationship Id="rId4" Type="http://schemas.openxmlformats.org/officeDocument/2006/relationships/image" Target="../media/image23.jpg"/><Relationship Id="rId5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5" Type="http://schemas.openxmlformats.org/officeDocument/2006/relationships/hyperlink" Target="https://gist.github.com/JiaDians/aaac03c9466c6295e3113a2700732997" TargetMode="External"/><Relationship Id="rId6" Type="http://schemas.openxmlformats.org/officeDocument/2006/relationships/hyperlink" Target="https://gist.github.com/JiaDians/aaac03c9466c6295e3113a2700732997" TargetMode="External"/><Relationship Id="rId7" Type="http://schemas.openxmlformats.org/officeDocument/2006/relationships/hyperlink" Target="https://gist.github.com/JiaDians/aaac03c9466c6295e3113a2700732997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st.github.com/JiaDians/aaac03c9466c6295e3113a2700732997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ata.gov.tw/en/datasets/9122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st.github.com/JiaDians/493c139922b4cd43c4ef1263873bac4a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Flutter Course 2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3200">
                <a:latin typeface="Lato"/>
                <a:ea typeface="Lato"/>
                <a:cs typeface="Lato"/>
                <a:sym typeface="Lato"/>
              </a:rPr>
              <a:t>藥物查詢系統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如何載入資料</a:t>
            </a:r>
            <a:endParaRPr/>
          </a:p>
        </p:txBody>
      </p:sp>
      <p:sp>
        <p:nvSpPr>
          <p:cNvPr id="173" name="Google Shape;17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使用 FutureBuilder</a:t>
            </a:r>
            <a:endParaRPr/>
          </a:p>
        </p:txBody>
      </p:sp>
      <p:pic>
        <p:nvPicPr>
          <p:cNvPr id="174" name="Google Shape;174;p34"/>
          <p:cNvPicPr preferRelativeResize="0"/>
          <p:nvPr/>
        </p:nvPicPr>
        <p:blipFill rotWithShape="1">
          <a:blip r:embed="rId3">
            <a:alphaModFix/>
          </a:blip>
          <a:srcRect b="11171" l="29268" r="24729" t="24516"/>
          <a:stretch/>
        </p:blipFill>
        <p:spPr>
          <a:xfrm>
            <a:off x="3107275" y="285711"/>
            <a:ext cx="5813702" cy="45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4"/>
          <p:cNvSpPr/>
          <p:nvPr/>
        </p:nvSpPr>
        <p:spPr>
          <a:xfrm>
            <a:off x="6578500" y="482700"/>
            <a:ext cx="924900" cy="44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3125" y="128950"/>
            <a:ext cx="1409200" cy="1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4"/>
          <p:cNvSpPr/>
          <p:nvPr/>
        </p:nvSpPr>
        <p:spPr>
          <a:xfrm>
            <a:off x="6426875" y="2712750"/>
            <a:ext cx="7470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4"/>
          <p:cNvSpPr/>
          <p:nvPr/>
        </p:nvSpPr>
        <p:spPr>
          <a:xfrm>
            <a:off x="6490225" y="3346575"/>
            <a:ext cx="7470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4"/>
          <p:cNvSpPr/>
          <p:nvPr/>
        </p:nvSpPr>
        <p:spPr>
          <a:xfrm>
            <a:off x="6959725" y="3879025"/>
            <a:ext cx="7470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4"/>
          <p:cNvSpPr txBox="1"/>
          <p:nvPr/>
        </p:nvSpPr>
        <p:spPr>
          <a:xfrm>
            <a:off x="7237225" y="2630275"/>
            <a:ext cx="11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完成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7287900" y="3254638"/>
            <a:ext cx="11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失敗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4"/>
          <p:cNvSpPr txBox="1"/>
          <p:nvPr/>
        </p:nvSpPr>
        <p:spPr>
          <a:xfrm>
            <a:off x="7777675" y="3796525"/>
            <a:ext cx="114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處理中...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載入資料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89" name="Google Shape;189;p35"/>
          <p:cNvPicPr preferRelativeResize="0"/>
          <p:nvPr/>
        </p:nvPicPr>
        <p:blipFill rotWithShape="1">
          <a:blip r:embed="rId3">
            <a:alphaModFix/>
          </a:blip>
          <a:srcRect b="36320" l="29958" r="20299" t="24268"/>
          <a:stretch/>
        </p:blipFill>
        <p:spPr>
          <a:xfrm>
            <a:off x="1860000" y="1691850"/>
            <a:ext cx="7049573" cy="31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取得圖片位址</a:t>
            </a:r>
            <a:endParaRPr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11700" y="1152475"/>
            <a:ext cx="83193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判斷是否這個 key 存在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存在 → containsKey = true</a:t>
            </a:r>
            <a:br>
              <a:rPr b="1" lang="zh-TW"/>
            </a:br>
            <a:r>
              <a:rPr b="1" lang="zh-TW"/>
              <a:t>不存在 → containsKey = false</a:t>
            </a:r>
            <a:endParaRPr b="1"/>
          </a:p>
        </p:txBody>
      </p:sp>
      <p:pic>
        <p:nvPicPr>
          <p:cNvPr id="196" name="Google Shape;196;p36"/>
          <p:cNvPicPr preferRelativeResize="0"/>
          <p:nvPr/>
        </p:nvPicPr>
        <p:blipFill rotWithShape="1">
          <a:blip r:embed="rId3">
            <a:alphaModFix/>
          </a:blip>
          <a:srcRect b="43954" l="32737" r="28746" t="19781"/>
          <a:stretch/>
        </p:blipFill>
        <p:spPr>
          <a:xfrm>
            <a:off x="2828575" y="137725"/>
            <a:ext cx="6144350" cy="3254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6"/>
          <p:cNvCxnSpPr/>
          <p:nvPr/>
        </p:nvCxnSpPr>
        <p:spPr>
          <a:xfrm>
            <a:off x="5222950" y="1932575"/>
            <a:ext cx="28506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" name="Google Shape;198;p36"/>
          <p:cNvPicPr preferRelativeResize="0"/>
          <p:nvPr/>
        </p:nvPicPr>
        <p:blipFill rotWithShape="1">
          <a:blip r:embed="rId4">
            <a:alphaModFix/>
          </a:blip>
          <a:srcRect b="8245" l="28435" r="64637" t="78945"/>
          <a:stretch/>
        </p:blipFill>
        <p:spPr>
          <a:xfrm>
            <a:off x="8022750" y="3136050"/>
            <a:ext cx="950174" cy="9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要顯示的內容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ListTile 顯示資訊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Image.network 顯示圖片</a:t>
            </a:r>
            <a:endParaRPr b="1"/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 b="25972" l="33845" r="30410" t="26980"/>
          <a:stretch/>
        </p:blipFill>
        <p:spPr>
          <a:xfrm>
            <a:off x="3233975" y="653000"/>
            <a:ext cx="5737675" cy="424766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/>
          <p:nvPr/>
        </p:nvSpPr>
        <p:spPr>
          <a:xfrm>
            <a:off x="235675" y="3693500"/>
            <a:ext cx="2833500" cy="11148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>
            <a:off x="121650" y="3313450"/>
            <a:ext cx="103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81818"/>
              <a:buNone/>
            </a:pPr>
            <a:r>
              <a:rPr b="1" lang="zh-TW"/>
              <a:t>Row</a:t>
            </a:r>
            <a:endParaRPr b="1"/>
          </a:p>
        </p:txBody>
      </p:sp>
      <p:sp>
        <p:nvSpPr>
          <p:cNvPr id="208" name="Google Shape;208;p37"/>
          <p:cNvSpPr/>
          <p:nvPr/>
        </p:nvSpPr>
        <p:spPr>
          <a:xfrm>
            <a:off x="311700" y="3763100"/>
            <a:ext cx="1997700" cy="9756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title: 欣若維豐膠囊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subtitle: 營養不良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7"/>
          <p:cNvSpPr/>
          <p:nvPr/>
        </p:nvSpPr>
        <p:spPr>
          <a:xfrm>
            <a:off x="2372500" y="3763100"/>
            <a:ext cx="633600" cy="975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 rotWithShape="1">
          <a:blip r:embed="rId4">
            <a:alphaModFix/>
          </a:blip>
          <a:srcRect b="60471" l="12640" r="76043" t="17113"/>
          <a:stretch/>
        </p:blipFill>
        <p:spPr>
          <a:xfrm>
            <a:off x="2398688" y="3810650"/>
            <a:ext cx="581227" cy="8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11"/>
              <a:buNone/>
            </a:pPr>
            <a:r>
              <a:rPr b="1" lang="zh-TW"/>
              <a:t>點擊藥物資訊跳轉新頁面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程式碼參考 (點擊藥物資訊跳轉新頁面)</a:t>
            </a:r>
            <a:endParaRPr/>
          </a:p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Code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Step 1. 新增 drug_information_page.dart 檔案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Step 2. 將 my_home_page.dart 和 drug_information_page.dart 的內容都</a:t>
            </a:r>
            <a:r>
              <a:rPr b="1" lang="zh-TW">
                <a:solidFill>
                  <a:srgbClr val="FF0000"/>
                </a:solidFill>
              </a:rPr>
              <a:t>複製貼上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美化 my_home_page.dart</a:t>
            </a:r>
            <a:endParaRPr/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my_home_page.dart</a:t>
            </a:r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 rotWithShape="1">
          <a:blip r:embed="rId3">
            <a:alphaModFix/>
          </a:blip>
          <a:srcRect b="6483" l="836" r="65952" t="1418"/>
          <a:stretch/>
        </p:blipFill>
        <p:spPr>
          <a:xfrm>
            <a:off x="6512321" y="1117450"/>
            <a:ext cx="2454754" cy="38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0"/>
          <p:cNvPicPr preferRelativeResize="0"/>
          <p:nvPr/>
        </p:nvPicPr>
        <p:blipFill rotWithShape="1">
          <a:blip r:embed="rId4">
            <a:alphaModFix/>
          </a:blip>
          <a:srcRect b="6795" l="726" r="64358" t="866"/>
          <a:stretch/>
        </p:blipFill>
        <p:spPr>
          <a:xfrm>
            <a:off x="3183350" y="1117455"/>
            <a:ext cx="2573798" cy="382909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0"/>
          <p:cNvSpPr/>
          <p:nvPr/>
        </p:nvSpPr>
        <p:spPr>
          <a:xfrm>
            <a:off x="5947988" y="2930625"/>
            <a:ext cx="373500" cy="32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美化 AppBar</a:t>
            </a:r>
            <a:endParaRPr/>
          </a:p>
        </p:txBody>
      </p:sp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7" name="Google Shape;237;p41"/>
          <p:cNvPicPr preferRelativeResize="0"/>
          <p:nvPr/>
        </p:nvPicPr>
        <p:blipFill rotWithShape="1">
          <a:blip r:embed="rId3">
            <a:alphaModFix/>
          </a:blip>
          <a:srcRect b="57006" l="30107" r="27911" t="18107"/>
          <a:stretch/>
        </p:blipFill>
        <p:spPr>
          <a:xfrm>
            <a:off x="1081975" y="2173250"/>
            <a:ext cx="7750325" cy="25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美化顯示內容 - Card</a:t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4" name="Google Shape;244;p42"/>
          <p:cNvPicPr preferRelativeResize="0"/>
          <p:nvPr/>
        </p:nvPicPr>
        <p:blipFill rotWithShape="1">
          <a:blip r:embed="rId3">
            <a:alphaModFix/>
          </a:blip>
          <a:srcRect b="16368" l="40909" r="23622" t="26735"/>
          <a:stretch/>
        </p:blipFill>
        <p:spPr>
          <a:xfrm>
            <a:off x="4158800" y="532700"/>
            <a:ext cx="4746648" cy="42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手勢感應 - GestureDetector</a:t>
            </a:r>
            <a:endParaRPr/>
          </a:p>
        </p:txBody>
      </p:sp>
      <p:sp>
        <p:nvSpPr>
          <p:cNvPr id="250" name="Google Shape;250;p43"/>
          <p:cNvSpPr txBox="1"/>
          <p:nvPr>
            <p:ph idx="1" type="body"/>
          </p:nvPr>
        </p:nvSpPr>
        <p:spPr>
          <a:xfrm>
            <a:off x="311700" y="1152475"/>
            <a:ext cx="309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Navigator.push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MaterialPageRoute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DrugInformationPage (自行建立的)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把 data 和 imgSrc 也傳過去新頁面還會用到</a:t>
            </a:r>
            <a:endParaRPr b="1"/>
          </a:p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3">
            <a:alphaModFix/>
          </a:blip>
          <a:srcRect b="43212" l="39799" r="27502" t="18607"/>
          <a:stretch/>
        </p:blipFill>
        <p:spPr>
          <a:xfrm>
            <a:off x="3411351" y="1210299"/>
            <a:ext cx="5536224" cy="363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2" name="Google Shape;112;p26"/>
          <p:cNvPicPr preferRelativeResize="0"/>
          <p:nvPr/>
        </p:nvPicPr>
        <p:blipFill rotWithShape="1">
          <a:blip r:embed="rId3">
            <a:alphaModFix/>
          </a:blip>
          <a:srcRect b="6483" l="836" r="65952" t="1418"/>
          <a:stretch/>
        </p:blipFill>
        <p:spPr>
          <a:xfrm>
            <a:off x="2602993" y="196950"/>
            <a:ext cx="3044880" cy="47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 rotWithShape="1">
          <a:blip r:embed="rId4">
            <a:alphaModFix/>
          </a:blip>
          <a:srcRect b="6658" l="773" r="64394" t="997"/>
          <a:stretch/>
        </p:blipFill>
        <p:spPr>
          <a:xfrm>
            <a:off x="5760425" y="196962"/>
            <a:ext cx="3185150" cy="47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DrugInformationPage</a:t>
            </a:r>
            <a:endParaRPr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重要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required </a:t>
            </a:r>
            <a:r>
              <a:rPr b="1" lang="zh-TW">
                <a:solidFill>
                  <a:schemeClr val="dk1"/>
                </a:solidFill>
              </a:rPr>
              <a:t>this.data</a:t>
            </a:r>
            <a:r>
              <a:rPr b="1" lang="zh-TW"/>
              <a:t>, required </a:t>
            </a:r>
            <a:r>
              <a:rPr b="1" lang="zh-TW">
                <a:solidFill>
                  <a:schemeClr val="dk1"/>
                </a:solidFill>
              </a:rPr>
              <a:t>this.imgSrc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final Map&lt;String, dynamic&gt; </a:t>
            </a:r>
            <a:r>
              <a:rPr b="1" lang="zh-TW">
                <a:solidFill>
                  <a:schemeClr val="dk1"/>
                </a:solidFill>
              </a:rPr>
              <a:t>data</a:t>
            </a:r>
            <a:r>
              <a:rPr b="1" lang="zh-TW"/>
              <a:t>;    // 藥物資訊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final String </a:t>
            </a:r>
            <a:r>
              <a:rPr b="1" lang="zh-TW">
                <a:solidFill>
                  <a:schemeClr val="dk1"/>
                </a:solidFill>
              </a:rPr>
              <a:t>imgSrc</a:t>
            </a:r>
            <a:r>
              <a:rPr b="1" lang="zh-TW"/>
              <a:t>;    // 圖片位址 </a:t>
            </a:r>
            <a:endParaRPr b="1"/>
          </a:p>
        </p:txBody>
      </p:sp>
      <p:pic>
        <p:nvPicPr>
          <p:cNvPr id="258" name="Google Shape;258;p44"/>
          <p:cNvPicPr preferRelativeResize="0"/>
          <p:nvPr/>
        </p:nvPicPr>
        <p:blipFill rotWithShape="1">
          <a:blip r:embed="rId3">
            <a:alphaModFix/>
          </a:blip>
          <a:srcRect b="61489" l="28649" r="32703" t="15752"/>
          <a:stretch/>
        </p:blipFill>
        <p:spPr>
          <a:xfrm>
            <a:off x="2484350" y="2763600"/>
            <a:ext cx="6488798" cy="214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/>
          <p:nvPr/>
        </p:nvSpPr>
        <p:spPr>
          <a:xfrm>
            <a:off x="311700" y="1503050"/>
            <a:ext cx="2694300" cy="10686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排版構想</a:t>
            </a:r>
            <a:endParaRPr/>
          </a:p>
        </p:txBody>
      </p:sp>
      <p:sp>
        <p:nvSpPr>
          <p:cNvPr id="265" name="Google Shape;26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6" name="Google Shape;266;p45"/>
          <p:cNvPicPr preferRelativeResize="0"/>
          <p:nvPr/>
        </p:nvPicPr>
        <p:blipFill rotWithShape="1">
          <a:blip r:embed="rId3">
            <a:alphaModFix/>
          </a:blip>
          <a:srcRect b="35007" l="30492" r="45014" t="21007"/>
          <a:stretch/>
        </p:blipFill>
        <p:spPr>
          <a:xfrm>
            <a:off x="4876451" y="730951"/>
            <a:ext cx="4029250" cy="40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5"/>
          <p:cNvSpPr/>
          <p:nvPr/>
        </p:nvSpPr>
        <p:spPr>
          <a:xfrm>
            <a:off x="235675" y="1446775"/>
            <a:ext cx="2833500" cy="33615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134375" y="1066875"/>
            <a:ext cx="10347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81818"/>
              <a:buNone/>
            </a:pPr>
            <a:r>
              <a:rPr b="1" lang="zh-TW"/>
              <a:t>Column</a:t>
            </a:r>
            <a:endParaRPr b="1"/>
          </a:p>
        </p:txBody>
      </p:sp>
      <p:sp>
        <p:nvSpPr>
          <p:cNvPr id="269" name="Google Shape;269;p45"/>
          <p:cNvSpPr/>
          <p:nvPr/>
        </p:nvSpPr>
        <p:spPr>
          <a:xfrm>
            <a:off x="311700" y="2639800"/>
            <a:ext cx="2694300" cy="20988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中文品名: 欣若維豐膠囊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英文品名: AAAAAA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適應症: 營養不良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45"/>
          <p:cNvPicPr preferRelativeResize="0"/>
          <p:nvPr/>
        </p:nvPicPr>
        <p:blipFill rotWithShape="1">
          <a:blip r:embed="rId4">
            <a:alphaModFix/>
          </a:blip>
          <a:srcRect b="60471" l="12640" r="76043" t="17113"/>
          <a:stretch/>
        </p:blipFill>
        <p:spPr>
          <a:xfrm>
            <a:off x="1235164" y="1597100"/>
            <a:ext cx="834523" cy="8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/>
          <p:nvPr/>
        </p:nvSpPr>
        <p:spPr>
          <a:xfrm>
            <a:off x="225525" y="2494600"/>
            <a:ext cx="3131400" cy="2463600"/>
          </a:xfrm>
          <a:prstGeom prst="rect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Card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Padding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Expanded - flex</a:t>
            </a:r>
            <a:endParaRPr/>
          </a:p>
        </p:txBody>
      </p:sp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Card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225525" y="2494600"/>
            <a:ext cx="858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lang="zh-TW" sz="1420"/>
              <a:t>Column</a:t>
            </a:r>
            <a:endParaRPr b="1" sz="1420"/>
          </a:p>
        </p:txBody>
      </p:sp>
      <p:sp>
        <p:nvSpPr>
          <p:cNvPr id="279" name="Google Shape;279;p46"/>
          <p:cNvSpPr/>
          <p:nvPr/>
        </p:nvSpPr>
        <p:spPr>
          <a:xfrm>
            <a:off x="343275" y="2810325"/>
            <a:ext cx="2934900" cy="20682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6"/>
          <p:cNvSpPr/>
          <p:nvPr/>
        </p:nvSpPr>
        <p:spPr>
          <a:xfrm>
            <a:off x="413850" y="3127300"/>
            <a:ext cx="2794200" cy="69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315650" y="2783500"/>
            <a:ext cx="980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lang="zh-TW" sz="1420"/>
              <a:t>Row</a:t>
            </a:r>
            <a:endParaRPr b="1" sz="1420"/>
          </a:p>
        </p:txBody>
      </p:sp>
      <p:sp>
        <p:nvSpPr>
          <p:cNvPr id="282" name="Google Shape;282;p46"/>
          <p:cNvSpPr/>
          <p:nvPr/>
        </p:nvSpPr>
        <p:spPr>
          <a:xfrm>
            <a:off x="507625" y="3413400"/>
            <a:ext cx="1026000" cy="3318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中文品名: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6"/>
          <p:cNvSpPr/>
          <p:nvPr/>
        </p:nvSpPr>
        <p:spPr>
          <a:xfrm>
            <a:off x="1646300" y="3413400"/>
            <a:ext cx="1461300" cy="3318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欣若維豐膠囊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396152" y="3074800"/>
            <a:ext cx="1137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lang="zh-TW" sz="1420"/>
              <a:t>Expanded</a:t>
            </a:r>
            <a:endParaRPr b="1" sz="1420"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1533627" y="3074800"/>
            <a:ext cx="1137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lang="zh-TW" sz="1420"/>
              <a:t>Expanded</a:t>
            </a:r>
            <a:endParaRPr b="1" sz="1420"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3">
            <a:alphaModFix/>
          </a:blip>
          <a:srcRect b="18278" l="34978" r="20095" t="13231"/>
          <a:stretch/>
        </p:blipFill>
        <p:spPr>
          <a:xfrm>
            <a:off x="3514625" y="265063"/>
            <a:ext cx="5379850" cy="46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/>
          <p:nvPr/>
        </p:nvSpPr>
        <p:spPr>
          <a:xfrm>
            <a:off x="413625" y="3916675"/>
            <a:ext cx="2794200" cy="53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131075" y="2157775"/>
            <a:ext cx="858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rPr b="1" lang="zh-TW" sz="1420"/>
              <a:t>Card</a:t>
            </a:r>
            <a:endParaRPr b="1" sz="1420"/>
          </a:p>
        </p:txBody>
      </p:sp>
      <p:sp>
        <p:nvSpPr>
          <p:cNvPr id="289" name="Google Shape;289;p46"/>
          <p:cNvSpPr/>
          <p:nvPr/>
        </p:nvSpPr>
        <p:spPr>
          <a:xfrm>
            <a:off x="507625" y="4018500"/>
            <a:ext cx="1026000" cy="3318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英文品名: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6"/>
          <p:cNvSpPr/>
          <p:nvPr/>
        </p:nvSpPr>
        <p:spPr>
          <a:xfrm>
            <a:off x="1646300" y="4018500"/>
            <a:ext cx="1461300" cy="3318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AAAAAA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完成</a:t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7" name="Google Shape;297;p47"/>
          <p:cNvPicPr preferRelativeResize="0"/>
          <p:nvPr/>
        </p:nvPicPr>
        <p:blipFill rotWithShape="1">
          <a:blip r:embed="rId3">
            <a:alphaModFix/>
          </a:blip>
          <a:srcRect b="6483" l="836" r="65952" t="1418"/>
          <a:stretch/>
        </p:blipFill>
        <p:spPr>
          <a:xfrm>
            <a:off x="2602993" y="196950"/>
            <a:ext cx="3044880" cy="47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/>
          <p:cNvPicPr preferRelativeResize="0"/>
          <p:nvPr/>
        </p:nvPicPr>
        <p:blipFill rotWithShape="1">
          <a:blip r:embed="rId4">
            <a:alphaModFix/>
          </a:blip>
          <a:srcRect b="6658" l="773" r="64394" t="997"/>
          <a:stretch/>
        </p:blipFill>
        <p:spPr>
          <a:xfrm>
            <a:off x="5760425" y="196962"/>
            <a:ext cx="3185150" cy="47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zh-TW" sz="8600"/>
              <a:t>休息</a:t>
            </a:r>
            <a:endParaRPr b="1" sz="8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目標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0" name="Google Shape;310;p49" title="加入喜好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2550" y="251650"/>
            <a:ext cx="3140325" cy="45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 rotWithShape="1">
          <a:blip r:embed="rId5">
            <a:alphaModFix/>
          </a:blip>
          <a:srcRect b="6379" l="63984" r="830" t="1438"/>
          <a:stretch/>
        </p:blipFill>
        <p:spPr>
          <a:xfrm>
            <a:off x="2740950" y="251650"/>
            <a:ext cx="2934888" cy="45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架構思考</a:t>
            </a:r>
            <a:endParaRPr/>
          </a:p>
        </p:txBody>
      </p:sp>
      <p:sp>
        <p:nvSpPr>
          <p:cNvPr id="317" name="Google Shape;31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 rotWithShape="1">
          <a:blip r:embed="rId3">
            <a:alphaModFix/>
          </a:blip>
          <a:srcRect b="6483" l="836" r="65952" t="1418"/>
          <a:stretch/>
        </p:blipFill>
        <p:spPr>
          <a:xfrm>
            <a:off x="1994675" y="210025"/>
            <a:ext cx="3028099" cy="47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0"/>
          <p:cNvPicPr preferRelativeResize="0"/>
          <p:nvPr/>
        </p:nvPicPr>
        <p:blipFill rotWithShape="1">
          <a:blip r:embed="rId4">
            <a:alphaModFix/>
          </a:blip>
          <a:srcRect b="6379" l="63984" r="830" t="1438"/>
          <a:stretch/>
        </p:blipFill>
        <p:spPr>
          <a:xfrm>
            <a:off x="5804200" y="210025"/>
            <a:ext cx="3028099" cy="47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0"/>
          <p:cNvSpPr/>
          <p:nvPr/>
        </p:nvSpPr>
        <p:spPr>
          <a:xfrm>
            <a:off x="5188338" y="2431050"/>
            <a:ext cx="450300" cy="2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/>
          <p:nvPr/>
        </p:nvSpPr>
        <p:spPr>
          <a:xfrm>
            <a:off x="5804175" y="923875"/>
            <a:ext cx="3028200" cy="400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51"/>
          <p:cNvPicPr preferRelativeResize="0"/>
          <p:nvPr/>
        </p:nvPicPr>
        <p:blipFill rotWithShape="1">
          <a:blip r:embed="rId3">
            <a:alphaModFix amt="30000"/>
          </a:blip>
          <a:srcRect b="6379" l="63984" r="830" t="1438"/>
          <a:stretch/>
        </p:blipFill>
        <p:spPr>
          <a:xfrm>
            <a:off x="5804200" y="210025"/>
            <a:ext cx="3028099" cy="47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1"/>
          <p:cNvSpPr/>
          <p:nvPr/>
        </p:nvSpPr>
        <p:spPr>
          <a:xfrm>
            <a:off x="5894325" y="992100"/>
            <a:ext cx="2864400" cy="3645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5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架構思考</a:t>
            </a:r>
            <a:endParaRPr/>
          </a:p>
        </p:txBody>
      </p:sp>
      <p:pic>
        <p:nvPicPr>
          <p:cNvPr id="329" name="Google Shape;329;p51"/>
          <p:cNvPicPr preferRelativeResize="0"/>
          <p:nvPr/>
        </p:nvPicPr>
        <p:blipFill rotWithShape="1">
          <a:blip r:embed="rId4">
            <a:alphaModFix amt="30000"/>
          </a:blip>
          <a:srcRect b="6483" l="836" r="65952" t="1418"/>
          <a:stretch/>
        </p:blipFill>
        <p:spPr>
          <a:xfrm>
            <a:off x="1994675" y="210025"/>
            <a:ext cx="3028099" cy="47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1"/>
          <p:cNvSpPr/>
          <p:nvPr/>
        </p:nvSpPr>
        <p:spPr>
          <a:xfrm>
            <a:off x="5188338" y="2431050"/>
            <a:ext cx="450300" cy="28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1"/>
          <p:cNvSpPr/>
          <p:nvPr/>
        </p:nvSpPr>
        <p:spPr>
          <a:xfrm>
            <a:off x="2051475" y="1019075"/>
            <a:ext cx="2881200" cy="38379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1"/>
          <p:cNvSpPr/>
          <p:nvPr/>
        </p:nvSpPr>
        <p:spPr>
          <a:xfrm>
            <a:off x="5894325" y="1440575"/>
            <a:ext cx="2864400" cy="34164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1"/>
          <p:cNvSpPr/>
          <p:nvPr/>
        </p:nvSpPr>
        <p:spPr>
          <a:xfrm>
            <a:off x="5968175" y="1078800"/>
            <a:ext cx="2014500" cy="191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zh-TW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TextField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51"/>
          <p:cNvSpPr txBox="1"/>
          <p:nvPr/>
        </p:nvSpPr>
        <p:spPr>
          <a:xfrm>
            <a:off x="5709300" y="561000"/>
            <a:ext cx="95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Column</a:t>
            </a:r>
            <a:endParaRPr b="1" i="0" sz="16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51"/>
          <p:cNvSpPr/>
          <p:nvPr/>
        </p:nvSpPr>
        <p:spPr>
          <a:xfrm>
            <a:off x="8050350" y="1078800"/>
            <a:ext cx="630300" cy="191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zh-TW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5312775" y="1002600"/>
            <a:ext cx="75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Row</a:t>
            </a:r>
            <a:endParaRPr b="1" i="0" sz="16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11700" y="1152475"/>
            <a:ext cx="15174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zh-TW" sz="2200" u="sng">
                <a:solidFill>
                  <a:schemeClr val="hlink"/>
                </a:solidFill>
                <a:hlinkClick r:id="rId5"/>
              </a:rPr>
              <a:t>Code</a:t>
            </a:r>
            <a:br>
              <a:rPr b="1" lang="zh-TW" sz="1300" u="sng">
                <a:solidFill>
                  <a:schemeClr val="hlink"/>
                </a:solidFill>
                <a:hlinkClick r:id="rId6"/>
              </a:rPr>
            </a:br>
            <a:r>
              <a:rPr b="1" lang="zh-TW" sz="1000" u="sng">
                <a:solidFill>
                  <a:schemeClr val="hlink"/>
                </a:solidFill>
                <a:hlinkClick r:id="rId7"/>
              </a:rPr>
              <a:t>(my_home_page.dart) 參考</a:t>
            </a:r>
            <a:endParaRPr b="1"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TextField and IconButton</a:t>
            </a:r>
            <a:endParaRPr/>
          </a:p>
        </p:txBody>
      </p:sp>
      <p:pic>
        <p:nvPicPr>
          <p:cNvPr id="343" name="Google Shape;343;p52"/>
          <p:cNvPicPr preferRelativeResize="0"/>
          <p:nvPr/>
        </p:nvPicPr>
        <p:blipFill rotWithShape="1">
          <a:blip r:embed="rId3">
            <a:alphaModFix/>
          </a:blip>
          <a:srcRect b="11752" l="35525" r="29166" t="9888"/>
          <a:stretch/>
        </p:blipFill>
        <p:spPr>
          <a:xfrm>
            <a:off x="5978549" y="1152476"/>
            <a:ext cx="3013776" cy="37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2"/>
          <p:cNvSpPr/>
          <p:nvPr/>
        </p:nvSpPr>
        <p:spPr>
          <a:xfrm>
            <a:off x="2867350" y="1583687"/>
            <a:ext cx="2452200" cy="333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52"/>
          <p:cNvPicPr preferRelativeResize="0"/>
          <p:nvPr/>
        </p:nvPicPr>
        <p:blipFill rotWithShape="1">
          <a:blip r:embed="rId4">
            <a:alphaModFix amt="30000"/>
          </a:blip>
          <a:srcRect b="6379" l="63984" r="830" t="1438"/>
          <a:stretch/>
        </p:blipFill>
        <p:spPr>
          <a:xfrm>
            <a:off x="2867371" y="990613"/>
            <a:ext cx="2452094" cy="392423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/>
          <p:nvPr/>
        </p:nvSpPr>
        <p:spPr>
          <a:xfrm>
            <a:off x="2940352" y="1640359"/>
            <a:ext cx="2319600" cy="302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2"/>
          <p:cNvSpPr/>
          <p:nvPr/>
        </p:nvSpPr>
        <p:spPr>
          <a:xfrm>
            <a:off x="2940352" y="2012952"/>
            <a:ext cx="2319600" cy="28383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ListView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2"/>
          <p:cNvSpPr/>
          <p:nvPr/>
        </p:nvSpPr>
        <p:spPr>
          <a:xfrm>
            <a:off x="3000154" y="1712389"/>
            <a:ext cx="1631400" cy="158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TextField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2"/>
          <p:cNvSpPr txBox="1"/>
          <p:nvPr/>
        </p:nvSpPr>
        <p:spPr>
          <a:xfrm>
            <a:off x="2790523" y="1282202"/>
            <a:ext cx="77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Column</a:t>
            </a:r>
            <a:endParaRPr b="1" i="0" sz="12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52"/>
          <p:cNvSpPr/>
          <p:nvPr/>
        </p:nvSpPr>
        <p:spPr>
          <a:xfrm>
            <a:off x="4686257" y="1712389"/>
            <a:ext cx="510300" cy="158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zh-TW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2469425" y="1649083"/>
            <a:ext cx="60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zh-TW" sz="1200" u="none" cap="none" strike="noStrike">
                <a:solidFill>
                  <a:srgbClr val="00FF00"/>
                </a:solidFill>
                <a:latin typeface="Lato"/>
                <a:ea typeface="Lato"/>
                <a:cs typeface="Lato"/>
                <a:sym typeface="Lato"/>
              </a:rPr>
              <a:t>Row</a:t>
            </a:r>
            <a:endParaRPr b="1" i="0" sz="1200" u="none" cap="none" strike="noStrike">
              <a:solidFill>
                <a:srgbClr val="00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52"/>
          <p:cNvSpPr txBox="1"/>
          <p:nvPr>
            <p:ph idx="1" type="body"/>
          </p:nvPr>
        </p:nvSpPr>
        <p:spPr>
          <a:xfrm>
            <a:off x="311700" y="1152475"/>
            <a:ext cx="2421900" cy="3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TextField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decoration</a:t>
            </a:r>
            <a:endParaRPr b="1"/>
          </a:p>
          <a:p>
            <a:pPr indent="-178898" lvl="1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zh-TW"/>
              <a:t>labelText</a:t>
            </a:r>
            <a:endParaRPr b="1"/>
          </a:p>
          <a:p>
            <a:pPr indent="-178898" lvl="1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b="1" lang="zh-TW"/>
              <a:t>prefixIcon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onChanged</a:t>
            </a:r>
            <a:br>
              <a:rPr b="1" lang="zh-TW"/>
            </a:br>
            <a:r>
              <a:rPr b="1" lang="zh-TW" sz="1300"/>
              <a:t>藉由value，可以取得輸入的內容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IconButton</a:t>
            </a:r>
            <a:br>
              <a:rPr b="1" lang="zh-TW"/>
            </a:br>
            <a:r>
              <a:rPr b="1" lang="zh-TW" sz="1400"/>
              <a:t>當點擊按鈕，立即執行setState，刷新頁面</a:t>
            </a:r>
            <a:endParaRPr b="1" sz="1400"/>
          </a:p>
        </p:txBody>
      </p:sp>
      <p:pic>
        <p:nvPicPr>
          <p:cNvPr id="353" name="Google Shape;353;p52"/>
          <p:cNvPicPr preferRelativeResize="0"/>
          <p:nvPr/>
        </p:nvPicPr>
        <p:blipFill rotWithShape="1">
          <a:blip r:embed="rId5">
            <a:alphaModFix/>
          </a:blip>
          <a:srcRect b="63877" l="28407" r="37966" t="22408"/>
          <a:stretch/>
        </p:blipFill>
        <p:spPr>
          <a:xfrm>
            <a:off x="5319550" y="76975"/>
            <a:ext cx="3743352" cy="8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關鍵字搜尋</a:t>
            </a:r>
            <a:endParaRPr/>
          </a:p>
        </p:txBody>
      </p:sp>
      <p:sp>
        <p:nvSpPr>
          <p:cNvPr id="359" name="Google Shape;359;p53"/>
          <p:cNvSpPr txBox="1"/>
          <p:nvPr>
            <p:ph idx="1" type="body"/>
          </p:nvPr>
        </p:nvSpPr>
        <p:spPr>
          <a:xfrm>
            <a:off x="311700" y="1152475"/>
            <a:ext cx="8520600" cy="3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膠囊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A</a:t>
            </a:r>
            <a:r>
              <a:rPr b="1" lang="zh-TW">
                <a:solidFill>
                  <a:schemeClr val="dk1"/>
                </a:solidFill>
              </a:rPr>
              <a:t>膠囊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…</a:t>
            </a:r>
            <a:r>
              <a:rPr b="1" lang="zh-TW">
                <a:solidFill>
                  <a:schemeClr val="dk1"/>
                </a:solidFill>
              </a:rPr>
              <a:t>膠囊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>
                <a:solidFill>
                  <a:schemeClr val="dk1"/>
                </a:solidFill>
              </a:rPr>
              <a:t>膠囊</a:t>
            </a:r>
            <a:r>
              <a:rPr b="1" lang="zh-TW"/>
              <a:t>B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>
                <a:solidFill>
                  <a:schemeClr val="dk1"/>
                </a:solidFill>
              </a:rPr>
              <a:t>膠囊</a:t>
            </a:r>
            <a:r>
              <a:rPr b="1" lang="zh-TW"/>
              <a:t>....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"A膠囊".contains("膠囊") → </a:t>
            </a:r>
            <a:r>
              <a:rPr b="1" lang="zh-TW">
                <a:solidFill>
                  <a:schemeClr val="dk1"/>
                </a:solidFill>
              </a:rPr>
              <a:t>true</a:t>
            </a:r>
            <a:br>
              <a:rPr b="1" lang="zh-TW"/>
            </a:br>
            <a:r>
              <a:rPr b="1" lang="zh-TW"/>
              <a:t>"A藥水".contains("膠囊") → </a:t>
            </a:r>
            <a:r>
              <a:rPr b="1" lang="zh-TW">
                <a:solidFill>
                  <a:schemeClr val="dk1"/>
                </a:solidFill>
              </a:rPr>
              <a:t>false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60" name="Google Shape;360;p53"/>
          <p:cNvPicPr preferRelativeResize="0"/>
          <p:nvPr/>
        </p:nvPicPr>
        <p:blipFill rotWithShape="1">
          <a:blip r:embed="rId3">
            <a:alphaModFix/>
          </a:blip>
          <a:srcRect b="11168" l="36659" r="23339" t="10564"/>
          <a:stretch/>
        </p:blipFill>
        <p:spPr>
          <a:xfrm>
            <a:off x="4642800" y="177700"/>
            <a:ext cx="4310002" cy="4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3"/>
          <p:cNvPicPr preferRelativeResize="0"/>
          <p:nvPr/>
        </p:nvPicPr>
        <p:blipFill rotWithShape="1">
          <a:blip r:embed="rId4">
            <a:alphaModFix/>
          </a:blip>
          <a:srcRect b="6387" l="741" r="64132" t="492"/>
          <a:stretch/>
        </p:blipFill>
        <p:spPr>
          <a:xfrm>
            <a:off x="2352600" y="463450"/>
            <a:ext cx="2219400" cy="33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3"/>
          <p:cNvSpPr/>
          <p:nvPr/>
        </p:nvSpPr>
        <p:spPr>
          <a:xfrm>
            <a:off x="5112325" y="1675025"/>
            <a:ext cx="3840300" cy="19887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3"/>
          <p:cNvSpPr/>
          <p:nvPr/>
        </p:nvSpPr>
        <p:spPr>
          <a:xfrm>
            <a:off x="7272600" y="1343550"/>
            <a:ext cx="457200" cy="183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3"/>
          <p:cNvSpPr txBox="1"/>
          <p:nvPr/>
        </p:nvSpPr>
        <p:spPr>
          <a:xfrm>
            <a:off x="7772400" y="1219500"/>
            <a:ext cx="10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原本資料</a:t>
            </a:r>
            <a:endParaRPr b="1" i="0" sz="16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53"/>
          <p:cNvSpPr/>
          <p:nvPr/>
        </p:nvSpPr>
        <p:spPr>
          <a:xfrm>
            <a:off x="7219275" y="1896000"/>
            <a:ext cx="457200" cy="183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3"/>
          <p:cNvSpPr txBox="1"/>
          <p:nvPr/>
        </p:nvSpPr>
        <p:spPr>
          <a:xfrm>
            <a:off x="7719075" y="1771950"/>
            <a:ext cx="10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新的資料</a:t>
            </a:r>
            <a:endParaRPr b="1" i="0" sz="16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53"/>
          <p:cNvSpPr/>
          <p:nvPr/>
        </p:nvSpPr>
        <p:spPr>
          <a:xfrm>
            <a:off x="7027825" y="3225675"/>
            <a:ext cx="457200" cy="183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527625" y="3101625"/>
            <a:ext cx="142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放回原本地方</a:t>
            </a:r>
            <a:endParaRPr b="1" i="0" sz="16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新建專案</a:t>
            </a:r>
            <a:endParaRPr/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Project name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zh-TW"/>
              <a:t>drug_inquiry_system</a:t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 rotWithShape="1">
          <a:blip r:embed="rId3">
            <a:alphaModFix/>
          </a:blip>
          <a:srcRect b="16289" l="27608" r="27710" t="9969"/>
          <a:stretch/>
        </p:blipFill>
        <p:spPr>
          <a:xfrm>
            <a:off x="3874775" y="197475"/>
            <a:ext cx="5075923" cy="471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111"/>
              <a:buNone/>
            </a:pPr>
            <a:r>
              <a:rPr b="1" lang="zh-TW"/>
              <a:t>將 Card 加入喜好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將 Card 加入喜好</a:t>
            </a:r>
            <a:endParaRPr/>
          </a:p>
        </p:txBody>
      </p:sp>
      <p:pic>
        <p:nvPicPr>
          <p:cNvPr id="379" name="Google Shape;379;p55"/>
          <p:cNvPicPr preferRelativeResize="0"/>
          <p:nvPr/>
        </p:nvPicPr>
        <p:blipFill rotWithShape="1">
          <a:blip r:embed="rId3">
            <a:alphaModFix/>
          </a:blip>
          <a:srcRect b="6387" l="741" r="64132" t="492"/>
          <a:stretch/>
        </p:blipFill>
        <p:spPr>
          <a:xfrm>
            <a:off x="5649525" y="217350"/>
            <a:ext cx="3182774" cy="474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5"/>
          <p:cNvPicPr preferRelativeResize="0"/>
          <p:nvPr/>
        </p:nvPicPr>
        <p:blipFill rotWithShape="1">
          <a:blip r:embed="rId4">
            <a:alphaModFix/>
          </a:blip>
          <a:srcRect b="40174" l="45117" r="27006" t="24935"/>
          <a:stretch/>
        </p:blipFill>
        <p:spPr>
          <a:xfrm>
            <a:off x="1866175" y="2404125"/>
            <a:ext cx="3634776" cy="25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 amt="30000"/>
          </a:blip>
          <a:srcRect b="63805" l="741" r="64132" t="22843"/>
          <a:stretch/>
        </p:blipFill>
        <p:spPr>
          <a:xfrm>
            <a:off x="445650" y="1232512"/>
            <a:ext cx="4572850" cy="9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5"/>
          <p:cNvSpPr/>
          <p:nvPr/>
        </p:nvSpPr>
        <p:spPr>
          <a:xfrm>
            <a:off x="426225" y="1232500"/>
            <a:ext cx="4572900" cy="97770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5"/>
          <p:cNvSpPr txBox="1"/>
          <p:nvPr/>
        </p:nvSpPr>
        <p:spPr>
          <a:xfrm>
            <a:off x="311700" y="886375"/>
            <a:ext cx="5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Row</a:t>
            </a:r>
            <a:endParaRPr b="1" i="0" sz="1400" u="none" cap="none" strike="noStrike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55"/>
          <p:cNvSpPr/>
          <p:nvPr/>
        </p:nvSpPr>
        <p:spPr>
          <a:xfrm>
            <a:off x="517700" y="1304150"/>
            <a:ext cx="384600" cy="834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5"/>
          <p:cNvSpPr/>
          <p:nvPr/>
        </p:nvSpPr>
        <p:spPr>
          <a:xfrm>
            <a:off x="978563" y="1304150"/>
            <a:ext cx="3070800" cy="834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5"/>
          <p:cNvSpPr/>
          <p:nvPr/>
        </p:nvSpPr>
        <p:spPr>
          <a:xfrm>
            <a:off x="4125650" y="1304150"/>
            <a:ext cx="792300" cy="8343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如何儲存喜好資訊?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我希望點擊愛心可以</a:t>
            </a:r>
            <a:r>
              <a:rPr b="1" lang="zh-TW">
                <a:solidFill>
                  <a:schemeClr val="dk1"/>
                </a:solidFill>
              </a:rPr>
              <a:t>變色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我還希望點擊後可以</a:t>
            </a:r>
            <a:r>
              <a:rPr b="1" lang="zh-TW">
                <a:solidFill>
                  <a:schemeClr val="dk1"/>
                </a:solidFill>
              </a:rPr>
              <a:t>存儲或移除卡片資訊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所以我們要來撰寫愛心按鈕的功能</a:t>
            </a:r>
            <a:endParaRPr b="1"/>
          </a:p>
        </p:txBody>
      </p:sp>
      <p:pic>
        <p:nvPicPr>
          <p:cNvPr id="393" name="Google Shape;393;p56"/>
          <p:cNvPicPr preferRelativeResize="0"/>
          <p:nvPr/>
        </p:nvPicPr>
        <p:blipFill rotWithShape="1">
          <a:blip r:embed="rId3">
            <a:alphaModFix/>
          </a:blip>
          <a:srcRect b="6620" l="866" r="64007" t="0"/>
          <a:stretch/>
        </p:blipFill>
        <p:spPr>
          <a:xfrm>
            <a:off x="5620475" y="113088"/>
            <a:ext cx="3211824" cy="48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6"/>
          <p:cNvPicPr preferRelativeResize="0"/>
          <p:nvPr/>
        </p:nvPicPr>
        <p:blipFill rotWithShape="1">
          <a:blip r:embed="rId4">
            <a:alphaModFix/>
          </a:blip>
          <a:srcRect b="65205" l="48699" r="27173" t="12640"/>
          <a:stretch/>
        </p:blipFill>
        <p:spPr>
          <a:xfrm>
            <a:off x="425975" y="2876500"/>
            <a:ext cx="3417600" cy="176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如何儲存喜好資訊</a:t>
            </a:r>
            <a:endParaRPr/>
          </a:p>
        </p:txBody>
      </p:sp>
      <p:sp>
        <p:nvSpPr>
          <p:cNvPr id="400" name="Google Shape;400;p57"/>
          <p:cNvSpPr txBox="1"/>
          <p:nvPr>
            <p:ph idx="1" type="body"/>
          </p:nvPr>
        </p:nvSpPr>
        <p:spPr>
          <a:xfrm>
            <a:off x="311700" y="2200800"/>
            <a:ext cx="54408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既然要存資訊，就先定義好一個列表</a:t>
            </a:r>
            <a:br>
              <a:rPr b="1" lang="zh-TW"/>
            </a:br>
            <a:r>
              <a:rPr b="1" lang="zh-TW"/>
              <a:t>List&lt;String&gt; favoriteDrugNames = [];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希望用</a:t>
            </a:r>
            <a:r>
              <a:rPr b="1" lang="zh-TW">
                <a:solidFill>
                  <a:schemeClr val="dk1"/>
                </a:solidFill>
              </a:rPr>
              <a:t>"中文品名"</a:t>
            </a:r>
            <a:r>
              <a:rPr b="1" lang="zh-TW"/>
              <a:t>來存，之後拿到這個名稱，再從data取出完整資訊相對容易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zh-TW">
                <a:solidFill>
                  <a:srgbClr val="DD7E6B"/>
                </a:solidFill>
              </a:rPr>
              <a:t>假設</a:t>
            </a:r>
            <a:br>
              <a:rPr b="1" lang="zh-TW">
                <a:solidFill>
                  <a:srgbClr val="DD7E6B"/>
                </a:solidFill>
              </a:rPr>
            </a:br>
            <a:r>
              <a:rPr b="1" lang="zh-TW">
                <a:solidFill>
                  <a:srgbClr val="DD7E6B"/>
                </a:solidFill>
              </a:rPr>
              <a:t>favoriteDrugNames = ["A膠囊", "B膠囊"]</a:t>
            </a:r>
            <a:br>
              <a:rPr b="1" lang="zh-TW">
                <a:solidFill>
                  <a:srgbClr val="DD7E6B"/>
                </a:solidFill>
              </a:rPr>
            </a:br>
            <a:r>
              <a:rPr b="1" lang="zh-TW">
                <a:solidFill>
                  <a:srgbClr val="DD7E6B"/>
                </a:solidFill>
              </a:rPr>
              <a:t>.contains("C膠囊") → 沒發現就add，反之remove</a:t>
            </a:r>
            <a:endParaRPr b="1">
              <a:solidFill>
                <a:srgbClr val="DD7E6B"/>
              </a:solidFill>
            </a:endParaRPr>
          </a:p>
        </p:txBody>
      </p:sp>
      <p:pic>
        <p:nvPicPr>
          <p:cNvPr id="401" name="Google Shape;401;p57"/>
          <p:cNvPicPr preferRelativeResize="0"/>
          <p:nvPr/>
        </p:nvPicPr>
        <p:blipFill rotWithShape="1">
          <a:blip r:embed="rId3">
            <a:alphaModFix/>
          </a:blip>
          <a:srcRect b="12325" l="47662" r="18478" t="9900"/>
          <a:stretch/>
        </p:blipFill>
        <p:spPr>
          <a:xfrm>
            <a:off x="5452125" y="186575"/>
            <a:ext cx="3691877" cy="477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7"/>
          <p:cNvPicPr preferRelativeResize="0"/>
          <p:nvPr/>
        </p:nvPicPr>
        <p:blipFill rotWithShape="1">
          <a:blip r:embed="rId4">
            <a:alphaModFix/>
          </a:blip>
          <a:srcRect b="63877" l="28407" r="37966" t="22408"/>
          <a:stretch/>
        </p:blipFill>
        <p:spPr>
          <a:xfrm>
            <a:off x="437475" y="1072475"/>
            <a:ext cx="4469525" cy="102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愛心狀態切換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08" name="Google Shape;408;p58"/>
          <p:cNvSpPr txBox="1"/>
          <p:nvPr>
            <p:ph idx="1" type="body"/>
          </p:nvPr>
        </p:nvSpPr>
        <p:spPr>
          <a:xfrm>
            <a:off x="311700" y="2440825"/>
            <a:ext cx="8520600" cy="21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>
                <a:solidFill>
                  <a:schemeClr val="dk1"/>
                </a:solidFill>
              </a:rPr>
              <a:t>(</a:t>
            </a:r>
            <a:r>
              <a:rPr b="1" lang="zh-TW"/>
              <a:t>判斷式</a:t>
            </a:r>
            <a:r>
              <a:rPr b="1" lang="zh-TW">
                <a:solidFill>
                  <a:schemeClr val="dk1"/>
                </a:solidFill>
              </a:rPr>
              <a:t>) ?</a:t>
            </a:r>
            <a:r>
              <a:rPr b="1" lang="zh-TW"/>
              <a:t> A </a:t>
            </a:r>
            <a:r>
              <a:rPr b="1" lang="zh-TW">
                <a:solidFill>
                  <a:schemeClr val="dk1"/>
                </a:solidFill>
              </a:rPr>
              <a:t>:</a:t>
            </a:r>
            <a:r>
              <a:rPr b="1" lang="zh-TW"/>
              <a:t> B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例子:</a:t>
            </a:r>
            <a:br>
              <a:rPr b="1" lang="zh-TW"/>
            </a:br>
            <a:r>
              <a:rPr b="1" lang="zh-TW"/>
              <a:t>( </a:t>
            </a:r>
            <a:r>
              <a:rPr b="1" lang="zh-TW">
                <a:solidFill>
                  <a:srgbClr val="0000FF"/>
                </a:solidFill>
              </a:rPr>
              <a:t>1+1</a:t>
            </a:r>
            <a:r>
              <a:rPr b="1" lang="zh-TW"/>
              <a:t> == </a:t>
            </a:r>
            <a:r>
              <a:rPr b="1" lang="zh-TW">
                <a:solidFill>
                  <a:srgbClr val="0000FF"/>
                </a:solidFill>
              </a:rPr>
              <a:t>2</a:t>
            </a:r>
            <a:r>
              <a:rPr b="1" lang="zh-TW"/>
              <a:t> ) ? </a:t>
            </a:r>
            <a:r>
              <a:rPr b="1" lang="zh-TW">
                <a:solidFill>
                  <a:srgbClr val="FF9900"/>
                </a:solidFill>
              </a:rPr>
              <a:t>print("答對")</a:t>
            </a:r>
            <a:r>
              <a:rPr b="1" lang="zh-TW"/>
              <a:t> : </a:t>
            </a:r>
            <a:r>
              <a:rPr b="1" lang="zh-TW">
                <a:solidFill>
                  <a:srgbClr val="FF9900"/>
                </a:solidFill>
              </a:rPr>
              <a:t>print("答錯")</a:t>
            </a:r>
            <a:endParaRPr b="1">
              <a:solidFill>
                <a:srgbClr val="FF99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favoriteDrugNames 內是否</a:t>
            </a:r>
            <a:r>
              <a:rPr b="1" lang="zh-TW">
                <a:solidFill>
                  <a:schemeClr val="dk1"/>
                </a:solidFill>
              </a:rPr>
              <a:t>有這個index的中文品名</a:t>
            </a:r>
            <a:r>
              <a:rPr b="1" lang="zh-TW"/>
              <a:t>，有的話就顯示</a:t>
            </a:r>
            <a:r>
              <a:rPr b="1" lang="zh-TW">
                <a:solidFill>
                  <a:schemeClr val="dk1"/>
                </a:solidFill>
              </a:rPr>
              <a:t>實體愛心</a:t>
            </a:r>
            <a:r>
              <a:rPr b="1" lang="zh-TW">
                <a:solidFill>
                  <a:srgbClr val="666666"/>
                </a:solidFill>
              </a:rPr>
              <a:t>，沒</a:t>
            </a:r>
            <a:r>
              <a:rPr b="1" lang="zh-TW"/>
              <a:t>有的話就顯示</a:t>
            </a:r>
            <a:r>
              <a:rPr b="1" lang="zh-TW">
                <a:solidFill>
                  <a:schemeClr val="dk1"/>
                </a:solidFill>
              </a:rPr>
              <a:t>空心愛心</a:t>
            </a:r>
            <a:endParaRPr b="1">
              <a:solidFill>
                <a:srgbClr val="FF9900"/>
              </a:solidFill>
            </a:endParaRPr>
          </a:p>
        </p:txBody>
      </p:sp>
      <p:pic>
        <p:nvPicPr>
          <p:cNvPr id="409" name="Google Shape;409;p58"/>
          <p:cNvPicPr preferRelativeResize="0"/>
          <p:nvPr/>
        </p:nvPicPr>
        <p:blipFill rotWithShape="1">
          <a:blip r:embed="rId3">
            <a:alphaModFix/>
          </a:blip>
          <a:srcRect b="40322" l="41659" r="11340" t="49010"/>
          <a:stretch/>
        </p:blipFill>
        <p:spPr>
          <a:xfrm>
            <a:off x="363925" y="1152474"/>
            <a:ext cx="8416152" cy="10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新增喜好頁面</a:t>
            </a:r>
            <a:endParaRPr/>
          </a:p>
        </p:txBody>
      </p:sp>
      <p:sp>
        <p:nvSpPr>
          <p:cNvPr id="415" name="Google Shape;415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b="1" lang="zh-TW"/>
              <a:t>AppBar 內有個 actions 屬性</a:t>
            </a:r>
            <a:endParaRPr b="1"/>
          </a:p>
        </p:txBody>
      </p:sp>
      <p:pic>
        <p:nvPicPr>
          <p:cNvPr id="416" name="Google Shape;416;p59"/>
          <p:cNvPicPr preferRelativeResize="0"/>
          <p:nvPr/>
        </p:nvPicPr>
        <p:blipFill rotWithShape="1">
          <a:blip r:embed="rId3">
            <a:alphaModFix/>
          </a:blip>
          <a:srcRect b="6620" l="866" r="64007" t="0"/>
          <a:stretch/>
        </p:blipFill>
        <p:spPr>
          <a:xfrm>
            <a:off x="5620475" y="113088"/>
            <a:ext cx="3211824" cy="480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9"/>
          <p:cNvSpPr/>
          <p:nvPr/>
        </p:nvSpPr>
        <p:spPr>
          <a:xfrm>
            <a:off x="8484175" y="646325"/>
            <a:ext cx="348000" cy="371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59"/>
          <p:cNvPicPr preferRelativeResize="0"/>
          <p:nvPr/>
        </p:nvPicPr>
        <p:blipFill rotWithShape="1">
          <a:blip r:embed="rId4">
            <a:alphaModFix/>
          </a:blip>
          <a:srcRect b="32175" l="31740" r="27633" t="23825"/>
          <a:stretch/>
        </p:blipFill>
        <p:spPr>
          <a:xfrm>
            <a:off x="311700" y="1740714"/>
            <a:ext cx="5212099" cy="3175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拆分 Widget</a:t>
            </a:r>
            <a:endParaRPr/>
          </a:p>
        </p:txBody>
      </p:sp>
      <p:sp>
        <p:nvSpPr>
          <p:cNvPr id="424" name="Google Shape;424;p60"/>
          <p:cNvSpPr txBox="1"/>
          <p:nvPr>
            <p:ph idx="1" type="body"/>
          </p:nvPr>
        </p:nvSpPr>
        <p:spPr>
          <a:xfrm>
            <a:off x="311700" y="1152475"/>
            <a:ext cx="3670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實際示範怎麼做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zh-TW" u="sng">
                <a:solidFill>
                  <a:schemeClr val="hlink"/>
                </a:solidFill>
                <a:hlinkClick r:id="rId3"/>
              </a:rPr>
              <a:t>Code (DrugCardWidget.dart)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425" name="Google Shape;425;p60"/>
          <p:cNvPicPr preferRelativeResize="0"/>
          <p:nvPr/>
        </p:nvPicPr>
        <p:blipFill rotWithShape="1">
          <a:blip r:embed="rId4">
            <a:alphaModFix/>
          </a:blip>
          <a:srcRect b="55841" l="44982" r="10217" t="37288"/>
          <a:stretch/>
        </p:blipFill>
        <p:spPr>
          <a:xfrm>
            <a:off x="1574268" y="4184274"/>
            <a:ext cx="7258022" cy="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0"/>
          <p:cNvPicPr preferRelativeResize="0"/>
          <p:nvPr/>
        </p:nvPicPr>
        <p:blipFill rotWithShape="1">
          <a:blip r:embed="rId5">
            <a:alphaModFix/>
          </a:blip>
          <a:srcRect b="45826" l="44888" r="27199" t="19444"/>
          <a:stretch/>
        </p:blipFill>
        <p:spPr>
          <a:xfrm>
            <a:off x="4746725" y="310725"/>
            <a:ext cx="3760152" cy="263184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/>
          <p:nvPr/>
        </p:nvSpPr>
        <p:spPr>
          <a:xfrm>
            <a:off x="6410800" y="3321350"/>
            <a:ext cx="432000" cy="71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60"/>
          <p:cNvPicPr preferRelativeResize="0"/>
          <p:nvPr/>
        </p:nvPicPr>
        <p:blipFill rotWithShape="1">
          <a:blip r:embed="rId6">
            <a:alphaModFix/>
          </a:blip>
          <a:srcRect b="28804" l="44279" r="7771" t="36798"/>
          <a:stretch/>
        </p:blipFill>
        <p:spPr>
          <a:xfrm>
            <a:off x="406325" y="1697849"/>
            <a:ext cx="3873902" cy="156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作業 - 製作喜好頁面</a:t>
            </a:r>
            <a:endParaRPr/>
          </a:p>
        </p:txBody>
      </p:sp>
      <p:sp>
        <p:nvSpPr>
          <p:cNvPr id="434" name="Google Shape;434;p61"/>
          <p:cNvSpPr txBox="1"/>
          <p:nvPr>
            <p:ph idx="1" type="body"/>
          </p:nvPr>
        </p:nvSpPr>
        <p:spPr>
          <a:xfrm>
            <a:off x="311700" y="1152475"/>
            <a:ext cx="67431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建立一個 </a:t>
            </a:r>
            <a:r>
              <a:rPr b="1" lang="zh-TW">
                <a:solidFill>
                  <a:schemeClr val="dk1"/>
                </a:solidFill>
              </a:rPr>
              <a:t>favorite_page.dart</a:t>
            </a:r>
            <a:r>
              <a:rPr b="1" lang="zh-TW"/>
              <a:t> 頁面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將 </a:t>
            </a:r>
            <a:r>
              <a:rPr b="1" lang="zh-TW">
                <a:solidFill>
                  <a:schemeClr val="dk1"/>
                </a:solidFill>
              </a:rPr>
              <a:t>favoriteDrugNames </a:t>
            </a:r>
            <a:r>
              <a:rPr b="1" lang="zh-TW"/>
              <a:t>的資料，一併送到喜好頁面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自行</a:t>
            </a:r>
            <a:r>
              <a:rPr b="1" lang="zh-TW">
                <a:solidFill>
                  <a:schemeClr val="dk1"/>
                </a:solidFill>
              </a:rPr>
              <a:t>設計自己的喜好頁面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使用SQLite保存或讀取喜好資訊 (Optional 加分)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繳交內容: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錄影 - HW6.xxx</a:t>
            </a:r>
            <a:br>
              <a:rPr b="1" lang="zh-TW"/>
            </a:br>
            <a:r>
              <a:rPr b="1" lang="zh-TW">
                <a:solidFill>
                  <a:schemeClr val="dk1"/>
                </a:solidFill>
              </a:rPr>
              <a:t>測試並呈現App內所有功能和上面作業內容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zh-TW"/>
              <a:t>如果有做加分題，請用虛擬機測試"重新開啟App"，並開啟後到喜好頁面，</a:t>
            </a:r>
            <a:r>
              <a:rPr b="1" lang="zh-TW">
                <a:solidFill>
                  <a:schemeClr val="dk1"/>
                </a:solidFill>
              </a:rPr>
              <a:t>確保有正確在資料庫內保存了喜好資訊</a:t>
            </a:r>
            <a:r>
              <a:rPr b="1" lang="zh-TW"/>
              <a:t>，並於作業區文字欄寫上(有做加分題)!</a:t>
            </a:r>
            <a:endParaRPr b="1"/>
          </a:p>
        </p:txBody>
      </p:sp>
      <p:pic>
        <p:nvPicPr>
          <p:cNvPr id="435" name="Google Shape;435;p61"/>
          <p:cNvPicPr preferRelativeResize="0"/>
          <p:nvPr/>
        </p:nvPicPr>
        <p:blipFill rotWithShape="1">
          <a:blip r:embed="rId3">
            <a:alphaModFix/>
          </a:blip>
          <a:srcRect b="53017" l="2324" r="82359" t="32961"/>
          <a:stretch/>
        </p:blipFill>
        <p:spPr>
          <a:xfrm>
            <a:off x="6095125" y="115875"/>
            <a:ext cx="2948198" cy="15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示範</a:t>
            </a:r>
            <a:endParaRPr/>
          </a:p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zh-TW"/>
              <a:t>將 my_home_page 類別分離到另一個檔案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main.dart</a:t>
            </a:r>
            <a:endParaRPr/>
          </a:p>
        </p:txBody>
      </p:sp>
      <p:sp>
        <p:nvSpPr>
          <p:cNvPr id="132" name="Google Shape;13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3" name="Google Shape;133;p29"/>
          <p:cNvPicPr preferRelativeResize="0"/>
          <p:nvPr/>
        </p:nvPicPr>
        <p:blipFill rotWithShape="1">
          <a:blip r:embed="rId3">
            <a:alphaModFix/>
          </a:blip>
          <a:srcRect b="13887" l="23912" r="25500" t="6022"/>
          <a:stretch/>
        </p:blipFill>
        <p:spPr>
          <a:xfrm>
            <a:off x="3690275" y="208725"/>
            <a:ext cx="5282976" cy="47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你需要知道的</a:t>
            </a:r>
            <a:endParaRPr/>
          </a:p>
        </p:txBody>
      </p:sp>
      <p:sp>
        <p:nvSpPr>
          <p:cNvPr id="139" name="Google Shape;13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400" y="1789175"/>
            <a:ext cx="2143000" cy="2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950" y="1461422"/>
            <a:ext cx="2220650" cy="22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0"/>
          <p:cNvSpPr/>
          <p:nvPr/>
        </p:nvSpPr>
        <p:spPr>
          <a:xfrm>
            <a:off x="4073100" y="2626225"/>
            <a:ext cx="997800" cy="46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752025" y="3650800"/>
            <a:ext cx="269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資源</a:t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(圖片、音訊、文件)</a:t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6326650" y="3725900"/>
            <a:ext cx="13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程式碼撰寫</a:t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新增 assets 資料夾</a:t>
            </a:r>
            <a:endParaRPr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 rotWithShape="1">
          <a:blip r:embed="rId3">
            <a:alphaModFix/>
          </a:blip>
          <a:srcRect b="31611" l="0" r="75718" t="3398"/>
          <a:stretch/>
        </p:blipFill>
        <p:spPr>
          <a:xfrm>
            <a:off x="311700" y="1152475"/>
            <a:ext cx="2492290" cy="375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 rotWithShape="1">
          <a:blip r:embed="rId4">
            <a:alphaModFix/>
          </a:blip>
          <a:srcRect b="47483" l="23845" r="50306" t="6127"/>
          <a:stretch/>
        </p:blipFill>
        <p:spPr>
          <a:xfrm>
            <a:off x="5055350" y="312575"/>
            <a:ext cx="3776952" cy="38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1"/>
          <p:cNvSpPr txBox="1"/>
          <p:nvPr/>
        </p:nvSpPr>
        <p:spPr>
          <a:xfrm>
            <a:off x="5169475" y="4204225"/>
            <a:ext cx="35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pubspec.yaml 內加入 assets 資訊</a:t>
            </a:r>
            <a:endParaRPr b="1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準備資料</a:t>
            </a:r>
            <a:endParaRPr/>
          </a:p>
        </p:txBody>
      </p:sp>
      <p:sp>
        <p:nvSpPr>
          <p:cNvPr id="159" name="Google Shape;159;p32"/>
          <p:cNvSpPr txBox="1"/>
          <p:nvPr>
            <p:ph idx="1" type="body"/>
          </p:nvPr>
        </p:nvSpPr>
        <p:spPr>
          <a:xfrm>
            <a:off x="311700" y="1152475"/>
            <a:ext cx="549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Step 1.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全部藥品許可證資料集</a:t>
            </a:r>
            <a:r>
              <a:rPr lang="zh-TW"/>
              <a:t>   →  JSON  →  取名為 DLI.json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Step 2.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/>
              <a:t>建立一個 DA.json 檔案，目的是為了自己定義藥物的圖片位址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0" name="Google Shape;160;p32"/>
          <p:cNvPicPr preferRelativeResize="0"/>
          <p:nvPr/>
        </p:nvPicPr>
        <p:blipFill rotWithShape="1">
          <a:blip r:embed="rId4">
            <a:alphaModFix/>
          </a:blip>
          <a:srcRect b="31611" l="0" r="75718" t="3398"/>
          <a:stretch/>
        </p:blipFill>
        <p:spPr>
          <a:xfrm>
            <a:off x="6021102" y="388861"/>
            <a:ext cx="2899877" cy="436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2"/>
          <p:cNvPicPr preferRelativeResize="0"/>
          <p:nvPr/>
        </p:nvPicPr>
        <p:blipFill rotWithShape="1">
          <a:blip r:embed="rId5">
            <a:alphaModFix/>
          </a:blip>
          <a:srcRect b="77705" l="23585" r="48288" t="5792"/>
          <a:stretch/>
        </p:blipFill>
        <p:spPr>
          <a:xfrm>
            <a:off x="311700" y="3541500"/>
            <a:ext cx="3944357" cy="13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程式碼參考 (列出藥物資訊)</a:t>
            </a:r>
            <a:endParaRPr/>
          </a:p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 u="sng">
                <a:solidFill>
                  <a:schemeClr val="hlink"/>
                </a:solidFill>
                <a:hlinkClick r:id="rId3"/>
              </a:rPr>
              <a:t>code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zh-TW"/>
              <a:t>將 main.dart 和 my_home_page.dart 的內容都</a:t>
            </a:r>
            <a:r>
              <a:rPr b="1" lang="zh-TW">
                <a:solidFill>
                  <a:srgbClr val="FF0000"/>
                </a:solidFill>
              </a:rPr>
              <a:t>複製貼上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